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1e191440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1e191440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1e191440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1e191440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1e191440f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1e191440f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1e191440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1e191440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1e191440f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1e191440f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e191440f_0_1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e191440f_0_1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1e6f518f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1e6f518f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1e6f518f4_2_2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1e6f518f4_2_2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1e6f518f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1e6f518f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1e6f518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1e6f518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1e6f518f4_2_1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1e6f518f4_2_1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1e6f518f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1e6f518f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1e191440f_0_1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1e191440f_0_1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1e6f518f4_2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1e6f518f4_2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1e6f518f4_2_2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1e6f518f4_2_2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1e6f518f4_2_3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1e6f518f4_2_3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1e6f518f4_2_3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1e6f518f4_2_3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1e6f518f4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1e6f518f4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1e6f518f4_2_3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1e6f518f4_2_3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1e19144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1e19144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1e191440f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1e191440f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4574400" y="0"/>
            <a:ext cx="45696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323050" y="555900"/>
            <a:ext cx="3075000" cy="403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BDBDB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AUTOLAYOUT_1"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0" y="0"/>
            <a:ext cx="4583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AUTOLAYOUT_2"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4">
  <p:cSld name="AUTOLAYOUT_4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 amt="64000"/>
          </a:blip>
          <a:srcRect b="7820" l="0" r="0" t="7820"/>
          <a:stretch/>
        </p:blipFill>
        <p:spPr>
          <a:xfrm>
            <a:off x="-1" y="-3"/>
            <a:ext cx="914400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/>
          <p:nvPr/>
        </p:nvSpPr>
        <p:spPr>
          <a:xfrm>
            <a:off x="821835" y="2765450"/>
            <a:ext cx="638100" cy="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6"/>
          <p:cNvSpPr txBox="1"/>
          <p:nvPr>
            <p:ph type="ctrTitle"/>
          </p:nvPr>
        </p:nvSpPr>
        <p:spPr>
          <a:xfrm>
            <a:off x="714825" y="2998550"/>
            <a:ext cx="4868400" cy="144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3">
  <p:cSld name="AUTOLAYOUT_5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7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7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7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5">
  <p:cSld name="AUTOLAYOUT_6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splunk.com/en_us/training/free-courses/splunk-fundamentals-1" TargetMode="External"/><Relationship Id="rId4" Type="http://schemas.openxmlformats.org/officeDocument/2006/relationships/hyperlink" Target="https://www.splunk.com/en_us/software/pricing.html" TargetMode="External"/><Relationship Id="rId5" Type="http://schemas.openxmlformats.org/officeDocument/2006/relationships/hyperlink" Target="https://www.sumologic.com/online-training/" TargetMode="External"/><Relationship Id="rId6" Type="http://schemas.openxmlformats.org/officeDocument/2006/relationships/hyperlink" Target="https://www.sumologic.com/learn/certifications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linux.org/pages/download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hyperlink" Target="https://www.microsoft.com/en-US/evalcenter/try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en.wikipedia.org/wiki/List_of_router_and_firewall_distributions" TargetMode="External"/><Relationship Id="rId4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hackthebox.eu/" TargetMode="External"/><Relationship Id="rId4" Type="http://schemas.openxmlformats.org/officeDocument/2006/relationships/hyperlink" Target="https://www.vulnhub.com/" TargetMode="External"/><Relationship Id="rId5" Type="http://schemas.openxmlformats.org/officeDocument/2006/relationships/hyperlink" Target="https://overthewire.org/wargames/" TargetMode="External"/><Relationship Id="rId6" Type="http://schemas.openxmlformats.org/officeDocument/2006/relationships/hyperlink" Target="https://www.root-me.org/?lang=en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hackernoon.com/the-open-home-lab-stack-5e5858722fee" TargetMode="External"/><Relationship Id="rId4" Type="http://schemas.openxmlformats.org/officeDocument/2006/relationships/hyperlink" Target="https://www.ebay.com/itm/Dell-Poweredge-R710-Virtualization-Server-2-8ghz-12-Cores-64gb-2TB-2xPSU/372402366882?hash=item56b4e929a2:g:bHEAAOSwLztbUfi5:sc:FedExHomeDelivery!10459!US!-1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ctrTitle"/>
          </p:nvPr>
        </p:nvSpPr>
        <p:spPr>
          <a:xfrm>
            <a:off x="311700" y="515975"/>
            <a:ext cx="8520600" cy="15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Defense Organization</a:t>
            </a:r>
            <a:endParaRPr/>
          </a:p>
        </p:txBody>
      </p:sp>
      <p:sp>
        <p:nvSpPr>
          <p:cNvPr id="101" name="Google Shape;101;p19"/>
          <p:cNvSpPr txBox="1"/>
          <p:nvPr>
            <p:ph idx="1" type="subTitle"/>
          </p:nvPr>
        </p:nvSpPr>
        <p:spPr>
          <a:xfrm>
            <a:off x="311700" y="19822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2018 </a:t>
            </a:r>
            <a:r>
              <a:rPr lang="en"/>
              <a:t>Informational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450" y="2658375"/>
            <a:ext cx="2149101" cy="214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 - Juniper Networks</a:t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403500" y="4226550"/>
            <a:ext cx="5061000" cy="8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Email Damira Pon, </a:t>
            </a:r>
            <a:r>
              <a:rPr lang="en"/>
              <a:t>Moni Moni-Nwinia mmnwinia@juniper.net</a:t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00" y="1012525"/>
            <a:ext cx="7264801" cy="31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SIEMs </a:t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Splunk: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Training -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https://www.splunk.com/en_us/training/free-courses/splunk-fundamentals-1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Product - Scale up to 500 MB data per day - </a:t>
            </a:r>
            <a:r>
              <a:rPr lang="en" sz="1500" u="sng">
                <a:solidFill>
                  <a:schemeClr val="hlink"/>
                </a:solidFill>
                <a:hlinkClick r:id="rId4"/>
              </a:rPr>
              <a:t>https://www.splunk.com/en_us/software/pricing.html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SumoLogic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Training - </a:t>
            </a:r>
            <a:r>
              <a:rPr lang="en" sz="1500" u="sng">
                <a:solidFill>
                  <a:schemeClr val="hlink"/>
                </a:solidFill>
                <a:hlinkClick r:id="rId5"/>
              </a:rPr>
              <a:t>https://www.sumologic.com/online-training/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Free Certs - </a:t>
            </a:r>
            <a:r>
              <a:rPr lang="en" sz="1500" u="sng">
                <a:solidFill>
                  <a:schemeClr val="hlink"/>
                </a:solidFill>
                <a:hlinkClick r:id="rId6"/>
              </a:rPr>
              <a:t>https://www.sumologic.com/learn/certifications/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Premade </a:t>
            </a:r>
            <a:r>
              <a:rPr lang="en" sz="1500"/>
              <a:t>environment </a:t>
            </a:r>
            <a:r>
              <a:rPr lang="en" sz="1500"/>
              <a:t>- sumologic.com/wp-content/uploads/Labs-Using-Sumo-Security-Analytics.pdf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</a:t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AWS Cloud services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Has a very generous Free tier - Need a credit/debit card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IBM Cloud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Free plans is available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Multiple</a:t>
            </a:r>
            <a:r>
              <a:rPr lang="en"/>
              <a:t> free plans with modules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Very fair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Example: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NLP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Chatbot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Webpage services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Google Cloud Platform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$300 free when you first sign up.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Machines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Oracle VirtualBox- virtualbox.org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.iso files to create a virtual environment that acts like a computer complete with its own operating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Great for experimenting with new operating systems and networks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Open Source</a:t>
            </a:r>
            <a:endParaRPr/>
          </a:p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sorts of Linux Open source are here: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https://www.linux.org/pages/download/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3"/>
          <p:cNvPicPr preferRelativeResize="0"/>
          <p:nvPr/>
        </p:nvPicPr>
        <p:blipFill rotWithShape="1">
          <a:blip r:embed="rId3">
            <a:alphaModFix/>
          </a:blip>
          <a:srcRect b="553" l="0" r="0" t="553"/>
          <a:stretch/>
        </p:blipFill>
        <p:spPr>
          <a:xfrm>
            <a:off x="5668450" y="955450"/>
            <a:ext cx="2384200" cy="3232600"/>
          </a:xfrm>
          <a:prstGeom prst="rect">
            <a:avLst/>
          </a:prstGeom>
          <a:noFill/>
          <a:ln cap="flat" cmpd="dbl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92" name="Google Shape;192;p33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Windows</a:t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get Windows Server and Client Evaluation copies -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https://www.microsoft.com/en-US/evalcenter/try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Firewall</a:t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Interest in firewalls?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u="sng"/>
              <a:t>Talk to Eric about details</a:t>
            </a:r>
            <a:endParaRPr u="sng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Free firewall to practice with PFSense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Other Firewalls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Palo Alto - paid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Windows Firewall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Website list of free firewalls: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More Firewalls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See the source image" id="200" name="Google Shape;200;p34"/>
          <p:cNvPicPr preferRelativeResize="0"/>
          <p:nvPr/>
        </p:nvPicPr>
        <p:blipFill rotWithShape="1">
          <a:blip r:embed="rId4">
            <a:alphaModFix/>
          </a:blip>
          <a:srcRect b="0" l="21987" r="20391" t="0"/>
          <a:stretch/>
        </p:blipFill>
        <p:spPr>
          <a:xfrm>
            <a:off x="5363650" y="250363"/>
            <a:ext cx="3468650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Capture the Flag Sites</a:t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https://www.hackthebox.eu/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https://www.vulnhub.com/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https://overthewire.org/wargames/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https://www.root-me.org/?lang=en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Certification</a:t>
            </a:r>
            <a:endParaRPr/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311700" y="1100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Anything CompTIA is respected.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Ask Tyler about the Security+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Ask Liam about the CySA+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Ask Eric or Anthony about Cisco Certifications (networking)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Ask Michael about federal security clearance.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 Certifications/Training (Paid)</a:t>
            </a:r>
            <a:br>
              <a:rPr lang="en"/>
            </a:br>
            <a:endParaRPr/>
          </a:p>
        </p:txBody>
      </p:sp>
      <p:sp>
        <p:nvSpPr>
          <p:cNvPr id="218" name="Google Shape;21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CCENT/CCNA (Cisco)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HVCC offers courses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Practice exams/test need to pay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$500+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CompTIA Network+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Online website lists the exams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Training provided in online form: Ebooks &amp; Online tool Certmaster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~$500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ctrTitle"/>
          </p:nvPr>
        </p:nvSpPr>
        <p:spPr>
          <a:xfrm>
            <a:off x="714825" y="2998550"/>
            <a:ext cx="48684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Who?</a:t>
            </a:r>
            <a:endParaRPr/>
          </a:p>
        </p:txBody>
      </p:sp>
      <p:sp>
        <p:nvSpPr>
          <p:cNvPr id="108" name="Google Shape;108;p20"/>
          <p:cNvSpPr txBox="1"/>
          <p:nvPr/>
        </p:nvSpPr>
        <p:spPr>
          <a:xfrm>
            <a:off x="6642725" y="1868275"/>
            <a:ext cx="9381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You looked</a:t>
            </a:r>
            <a:endParaRPr sz="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Forensic tool Certifications</a:t>
            </a:r>
            <a:endParaRPr/>
          </a:p>
        </p:txBody>
      </p:sp>
      <p:sp>
        <p:nvSpPr>
          <p:cNvPr id="224" name="Google Shape;22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ACE Certification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Need a fully licensed FTK tool to take the test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Free to take otherwise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EnCE Certification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Used in our classes with a bit more training and studying you can be ready for the </a:t>
            </a:r>
            <a:r>
              <a:rPr lang="en"/>
              <a:t>certification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$200 to pay for the </a:t>
            </a:r>
            <a:r>
              <a:rPr lang="en"/>
              <a:t>certification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your own homelab</a:t>
            </a:r>
            <a:endParaRPr/>
          </a:p>
        </p:txBody>
      </p:sp>
      <p:sp>
        <p:nvSpPr>
          <p:cNvPr id="230" name="Google Shape;23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software stack Liam uses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https://hackernoon.com/the-open-home-lab-stack-5e5858722fee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Hardware - R710s are cheap right now. </a:t>
            </a:r>
            <a:r>
              <a:rPr lang="en" u="sng">
                <a:solidFill>
                  <a:schemeClr val="hlink"/>
                </a:solidFill>
                <a:hlinkClick r:id="rId4"/>
              </a:rPr>
              <a:t>Check ebay.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0"/>
          <p:cNvPicPr preferRelativeResize="0"/>
          <p:nvPr/>
        </p:nvPicPr>
        <p:blipFill rotWithShape="1">
          <a:blip r:embed="rId3">
            <a:alphaModFix/>
          </a:blip>
          <a:srcRect b="11053" l="-26556" r="-20979" t="5958"/>
          <a:stretch/>
        </p:blipFill>
        <p:spPr>
          <a:xfrm>
            <a:off x="20066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0"/>
          <p:cNvSpPr txBox="1"/>
          <p:nvPr/>
        </p:nvSpPr>
        <p:spPr>
          <a:xfrm>
            <a:off x="38450" y="438225"/>
            <a:ext cx="36288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Next Meeting </a:t>
            </a:r>
            <a:r>
              <a:rPr lang="en" sz="1800"/>
              <a:t>- Intro To Information Security.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Next Friday, 3pm, BB008.</a:t>
            </a:r>
            <a:endParaRPr sz="1800"/>
          </a:p>
        </p:txBody>
      </p:sp>
      <p:sp>
        <p:nvSpPr>
          <p:cNvPr id="237" name="Google Shape;237;p40"/>
          <p:cNvSpPr txBox="1"/>
          <p:nvPr/>
        </p:nvSpPr>
        <p:spPr>
          <a:xfrm>
            <a:off x="99950" y="2106600"/>
            <a:ext cx="30369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join our myInvolvement page! (It gets us a bigger budget. And more cool stuff for you guys).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 b="0" l="5523" r="5523" t="0"/>
          <a:stretch/>
        </p:blipFill>
        <p:spPr>
          <a:xfrm>
            <a:off x="3047650" y="0"/>
            <a:ext cx="6096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Are the Cyber Defense Organization</a:t>
            </a:r>
            <a:endParaRPr sz="1800"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Sharing Practical Skills for Practical Situations. Our purpose is to help train students in the fundamentals of cybersecurity, and train for different competitions such as CCDC and other local events.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0" l="5610" r="5610" t="0"/>
          <a:stretch/>
        </p:blipFill>
        <p:spPr>
          <a:xfrm>
            <a:off x="3047650" y="0"/>
            <a:ext cx="60963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Workshops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Every week we hope to introduce a </a:t>
            </a:r>
            <a:r>
              <a:rPr lang="en"/>
              <a:t>technical</a:t>
            </a:r>
            <a:r>
              <a:rPr lang="en"/>
              <a:t> topic related to cybersecurity and have you work with it.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Competitions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221675"/>
            <a:ext cx="480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mission of the Collegiate Cyber Defense Competition (CCDC) system is to provide institutions with an information assurance or computer security curriculum a controlled, competitive environment to assess their student's depth of understanding and operational competency in managing the challenges inherent in protecting a corporate network infrastructure and business information systems.</a:t>
            </a:r>
            <a:endParaRPr/>
          </a:p>
        </p:txBody>
      </p:sp>
      <p:pic>
        <p:nvPicPr>
          <p:cNvPr descr="Image result for collegiate cyber defense competition"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925" y="1760650"/>
            <a:ext cx="4213075" cy="18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at Buffalo Network Defense 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semester we compete at a student run version of the competition run by a Buffalo.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Team A 1st Place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Team B 3rd Place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900" y="1538175"/>
            <a:ext cx="45552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50" y="-866175"/>
            <a:ext cx="4840050" cy="613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5700" y="0"/>
            <a:ext cx="24846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Stuff that you can have! (Plus more)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a lot of free things you have access to as a student!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Take advantage of them!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Training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429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have an NYPL Library Card, you have </a:t>
            </a:r>
            <a:r>
              <a:rPr b="1" lang="en"/>
              <a:t>lynda.com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Free Cyber training - cybrary.it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Quizlet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Academy- codeacademy.com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300" y="146850"/>
            <a:ext cx="4145450" cy="48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